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837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AEA"/>
    <a:srgbClr val="006699"/>
    <a:srgbClr val="CCECFF"/>
    <a:srgbClr val="F8F8F8"/>
    <a:srgbClr val="003366"/>
    <a:srgbClr val="C0C0C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79" autoAdjust="0"/>
  </p:normalViewPr>
  <p:slideViewPr>
    <p:cSldViewPr>
      <p:cViewPr>
        <p:scale>
          <a:sx n="22" d="100"/>
          <a:sy n="22" d="100"/>
        </p:scale>
        <p:origin x="-798" y="-19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1311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24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586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13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118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43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71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9606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84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746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887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5483225"/>
            <a:ext cx="9140825" cy="27424063"/>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228600" rIns="457200" bIns="457200"/>
          <a:lstStyle/>
          <a:p>
            <a:pPr algn="ctr" defTabSz="4389438"/>
            <a:endParaRPr lang="en-US" sz="4800">
              <a:latin typeface="Impact" pitchFamily="34" charset="0"/>
            </a:endParaRPr>
          </a:p>
        </p:txBody>
      </p:sp>
      <p:sp>
        <p:nvSpPr>
          <p:cNvPr id="1032" name="Rectangle 8"/>
          <p:cNvSpPr>
            <a:spLocks noChangeArrowheads="1"/>
          </p:cNvSpPr>
          <p:nvPr userDrawn="1"/>
        </p:nvSpPr>
        <p:spPr bwMode="auto">
          <a:xfrm>
            <a:off x="9140825" y="0"/>
            <a:ext cx="34736088" cy="5484813"/>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a:p>
        </p:txBody>
      </p:sp>
      <p:sp>
        <p:nvSpPr>
          <p:cNvPr id="1033" name="Rectangle 9"/>
          <p:cNvSpPr>
            <a:spLocks noChangeArrowheads="1"/>
          </p:cNvSpPr>
          <p:nvPr userDrawn="1"/>
        </p:nvSpPr>
        <p:spPr bwMode="auto">
          <a:xfrm>
            <a:off x="9140825" y="5483225"/>
            <a:ext cx="34736088" cy="27424063"/>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a:p>
        </p:txBody>
      </p:sp>
      <p:sp>
        <p:nvSpPr>
          <p:cNvPr id="1035" name="Line 11"/>
          <p:cNvSpPr>
            <a:spLocks noChangeShapeType="1"/>
          </p:cNvSpPr>
          <p:nvPr userDrawn="1"/>
        </p:nvSpPr>
        <p:spPr bwMode="auto">
          <a:xfrm>
            <a:off x="9144000" y="0"/>
            <a:ext cx="0" cy="32918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Line 12"/>
          <p:cNvSpPr>
            <a:spLocks noChangeShapeType="1"/>
          </p:cNvSpPr>
          <p:nvPr userDrawn="1"/>
        </p:nvSpPr>
        <p:spPr bwMode="auto">
          <a:xfrm>
            <a:off x="0" y="5486400"/>
            <a:ext cx="4387691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Text Box 14"/>
          <p:cNvSpPr txBox="1">
            <a:spLocks noChangeArrowheads="1"/>
          </p:cNvSpPr>
          <p:nvPr userDrawn="1"/>
        </p:nvSpPr>
        <p:spPr bwMode="auto">
          <a:xfrm>
            <a:off x="1408113" y="32200850"/>
            <a:ext cx="632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022725">
              <a:defRPr>
                <a:solidFill>
                  <a:schemeClr val="tx1"/>
                </a:solidFill>
                <a:latin typeface="Arial" charset="0"/>
              </a:defRPr>
            </a:lvl1pPr>
            <a:lvl2pPr defTabSz="4022725">
              <a:defRPr>
                <a:solidFill>
                  <a:schemeClr val="tx1"/>
                </a:solidFill>
                <a:latin typeface="Arial" charset="0"/>
              </a:defRPr>
            </a:lvl2pPr>
            <a:lvl3pPr defTabSz="4022725">
              <a:defRPr>
                <a:solidFill>
                  <a:schemeClr val="tx1"/>
                </a:solidFill>
                <a:latin typeface="Arial" charset="0"/>
              </a:defRPr>
            </a:lvl3pPr>
            <a:lvl4pPr defTabSz="4022725">
              <a:defRPr>
                <a:solidFill>
                  <a:schemeClr val="tx1"/>
                </a:solidFill>
                <a:latin typeface="Arial" charset="0"/>
              </a:defRPr>
            </a:lvl4pPr>
            <a:lvl5pPr defTabSz="4022725">
              <a:defRPr>
                <a:solidFill>
                  <a:schemeClr val="tx1"/>
                </a:solidFill>
                <a:latin typeface="Arial" charset="0"/>
              </a:defRPr>
            </a:lvl5pPr>
            <a:lvl6pPr defTabSz="4022725" fontAlgn="base">
              <a:spcBef>
                <a:spcPct val="0"/>
              </a:spcBef>
              <a:spcAft>
                <a:spcPct val="0"/>
              </a:spcAft>
              <a:defRPr>
                <a:solidFill>
                  <a:schemeClr val="tx1"/>
                </a:solidFill>
                <a:latin typeface="Arial" charset="0"/>
              </a:defRPr>
            </a:lvl6pPr>
            <a:lvl7pPr defTabSz="4022725" fontAlgn="base">
              <a:spcBef>
                <a:spcPct val="0"/>
              </a:spcBef>
              <a:spcAft>
                <a:spcPct val="0"/>
              </a:spcAft>
              <a:defRPr>
                <a:solidFill>
                  <a:schemeClr val="tx1"/>
                </a:solidFill>
                <a:latin typeface="Arial" charset="0"/>
              </a:defRPr>
            </a:lvl7pPr>
            <a:lvl8pPr defTabSz="4022725" fontAlgn="base">
              <a:spcBef>
                <a:spcPct val="0"/>
              </a:spcBef>
              <a:spcAft>
                <a:spcPct val="0"/>
              </a:spcAft>
              <a:defRPr>
                <a:solidFill>
                  <a:schemeClr val="tx1"/>
                </a:solidFill>
                <a:latin typeface="Arial" charset="0"/>
              </a:defRPr>
            </a:lvl8pPr>
            <a:lvl9pPr defTabSz="4022725" fontAlgn="base">
              <a:spcBef>
                <a:spcPct val="0"/>
              </a:spcBef>
              <a:spcAft>
                <a:spcPct val="0"/>
              </a:spcAft>
              <a:defRPr>
                <a:solidFill>
                  <a:schemeClr val="tx1"/>
                </a:solidFill>
                <a:latin typeface="Arial" charset="0"/>
              </a:defRPr>
            </a:lvl9pPr>
          </a:lstStyle>
          <a:p>
            <a:pPr algn="ctr"/>
            <a:r>
              <a:rPr lang="en-US" sz="1600">
                <a:solidFill>
                  <a:srgbClr val="808080"/>
                </a:solidFill>
              </a:rPr>
              <a:t>Poster Design &amp; Printing by Genigraphics</a:t>
            </a:r>
            <a:r>
              <a:rPr lang="en-US" sz="1600" baseline="30000">
                <a:solidFill>
                  <a:srgbClr val="808080"/>
                </a:solidFill>
                <a:cs typeface="Arial" charset="0"/>
              </a:rPr>
              <a:t>®</a:t>
            </a:r>
            <a:r>
              <a:rPr lang="en-US" sz="1600">
                <a:solidFill>
                  <a:srgbClr val="808080"/>
                </a:solidFill>
                <a:cs typeface="Arial" charset="0"/>
              </a:rPr>
              <a:t> - 800.790.4001</a:t>
            </a:r>
            <a:r>
              <a:rPr lang="en-US" sz="1600">
                <a:solidFill>
                  <a:srgbClr val="808080"/>
                </a:solidFill>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9140825" y="533400"/>
            <a:ext cx="34736088"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9144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9600" dirty="0" smtClean="0">
                <a:solidFill>
                  <a:schemeClr val="bg1"/>
                </a:solidFill>
                <a:latin typeface="Impact" pitchFamily="34" charset="0"/>
              </a:rPr>
              <a:t>Great Salt Lake Water Quality Strategy</a:t>
            </a:r>
          </a:p>
          <a:p>
            <a:pPr algn="ctr"/>
            <a:endParaRPr lang="en-US" sz="9600" dirty="0">
              <a:solidFill>
                <a:schemeClr val="bg1"/>
              </a:solidFill>
              <a:latin typeface="Impact" pitchFamily="34" charset="0"/>
            </a:endParaRPr>
          </a:p>
        </p:txBody>
      </p:sp>
      <p:sp>
        <p:nvSpPr>
          <p:cNvPr id="2064" name="Text Box 16"/>
          <p:cNvSpPr txBox="1">
            <a:spLocks noChangeArrowheads="1"/>
          </p:cNvSpPr>
          <p:nvPr/>
        </p:nvSpPr>
        <p:spPr bwMode="auto">
          <a:xfrm>
            <a:off x="9140825" y="2741613"/>
            <a:ext cx="34736088" cy="274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5400" dirty="0" smtClean="0">
                <a:solidFill>
                  <a:schemeClr val="bg1"/>
                </a:solidFill>
              </a:rPr>
              <a:t>Utah Department of Environmental Quality/Division of Water Quality</a:t>
            </a:r>
            <a:endParaRPr lang="en-US" sz="5400" dirty="0">
              <a:solidFill>
                <a:schemeClr val="bg1"/>
              </a:solidFill>
            </a:endParaRPr>
          </a:p>
        </p:txBody>
      </p:sp>
      <p:sp>
        <p:nvSpPr>
          <p:cNvPr id="2166" name="Text Box 118"/>
          <p:cNvSpPr txBox="1">
            <a:spLocks noChangeArrowheads="1"/>
          </p:cNvSpPr>
          <p:nvPr/>
        </p:nvSpPr>
        <p:spPr bwMode="auto">
          <a:xfrm>
            <a:off x="-36515" y="5483225"/>
            <a:ext cx="91408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dirty="0" smtClean="0">
                <a:solidFill>
                  <a:schemeClr val="bg1"/>
                </a:solidFill>
                <a:latin typeface="Impact" pitchFamily="34" charset="0"/>
              </a:rPr>
              <a:t>UDWQ’s Vision</a:t>
            </a:r>
            <a:endParaRPr lang="en-US" sz="4800" dirty="0">
              <a:solidFill>
                <a:schemeClr val="bg1"/>
              </a:solidFill>
              <a:latin typeface="Impact" pitchFamily="34" charset="0"/>
            </a:endParaRPr>
          </a:p>
        </p:txBody>
      </p:sp>
      <p:sp>
        <p:nvSpPr>
          <p:cNvPr id="2167" name="Text Box 119"/>
          <p:cNvSpPr txBox="1">
            <a:spLocks noChangeArrowheads="1"/>
          </p:cNvSpPr>
          <p:nvPr/>
        </p:nvSpPr>
        <p:spPr bwMode="auto">
          <a:xfrm>
            <a:off x="0" y="27879675"/>
            <a:ext cx="91408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a:solidFill>
                  <a:schemeClr val="bg1"/>
                </a:solidFill>
                <a:latin typeface="Impact" pitchFamily="34" charset="0"/>
              </a:rPr>
              <a:t>CONTACT</a:t>
            </a:r>
          </a:p>
        </p:txBody>
      </p:sp>
      <p:sp>
        <p:nvSpPr>
          <p:cNvPr id="2168" name="Text Box 120"/>
          <p:cNvSpPr txBox="1">
            <a:spLocks noChangeArrowheads="1"/>
          </p:cNvSpPr>
          <p:nvPr/>
        </p:nvSpPr>
        <p:spPr bwMode="auto">
          <a:xfrm>
            <a:off x="304800" y="29251275"/>
            <a:ext cx="8458199" cy="2741613"/>
          </a:xfrm>
          <a:prstGeom prst="rect">
            <a:avLst/>
          </a:prstGeom>
          <a:noFill/>
          <a:ln w="19050">
            <a:solidFill>
              <a:schemeClr val="bg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sz="2800" dirty="0" smtClean="0">
                <a:solidFill>
                  <a:schemeClr val="bg1"/>
                </a:solidFill>
              </a:rPr>
              <a:t>Jodi </a:t>
            </a:r>
            <a:r>
              <a:rPr lang="en-US" sz="2800" dirty="0" err="1" smtClean="0">
                <a:solidFill>
                  <a:schemeClr val="bg1"/>
                </a:solidFill>
              </a:rPr>
              <a:t>Gardberg</a:t>
            </a:r>
            <a:r>
              <a:rPr lang="en-US" sz="2800" dirty="0" smtClean="0">
                <a:solidFill>
                  <a:schemeClr val="bg1"/>
                </a:solidFill>
              </a:rPr>
              <a:t>, Great Salt Lake Watershed Coordinator</a:t>
            </a:r>
            <a:endParaRPr lang="en-US" sz="2800" dirty="0">
              <a:solidFill>
                <a:schemeClr val="bg1"/>
              </a:solidFill>
            </a:endParaRPr>
          </a:p>
          <a:p>
            <a:r>
              <a:rPr lang="en-US" sz="2800" dirty="0" smtClean="0">
                <a:solidFill>
                  <a:schemeClr val="bg1"/>
                </a:solidFill>
              </a:rPr>
              <a:t>Utah Division of Water Quality</a:t>
            </a:r>
            <a:endParaRPr lang="en-US" sz="2800" dirty="0">
              <a:solidFill>
                <a:schemeClr val="bg1"/>
              </a:solidFill>
            </a:endParaRPr>
          </a:p>
          <a:p>
            <a:r>
              <a:rPr lang="en-US" sz="2800" dirty="0">
                <a:solidFill>
                  <a:schemeClr val="bg1"/>
                </a:solidFill>
              </a:rPr>
              <a:t>Email: </a:t>
            </a:r>
            <a:r>
              <a:rPr lang="en-US" sz="2800" dirty="0" smtClean="0">
                <a:solidFill>
                  <a:schemeClr val="bg1"/>
                </a:solidFill>
              </a:rPr>
              <a:t>jgardberg@utah.gov</a:t>
            </a:r>
            <a:endParaRPr lang="en-US" sz="2800" dirty="0">
              <a:solidFill>
                <a:schemeClr val="bg1"/>
              </a:solidFill>
            </a:endParaRPr>
          </a:p>
          <a:p>
            <a:r>
              <a:rPr lang="en-US" sz="2800" dirty="0">
                <a:solidFill>
                  <a:schemeClr val="bg1"/>
                </a:solidFill>
              </a:rPr>
              <a:t>Phone: </a:t>
            </a:r>
            <a:r>
              <a:rPr lang="en-US" sz="2800" dirty="0" smtClean="0">
                <a:solidFill>
                  <a:schemeClr val="bg1"/>
                </a:solidFill>
              </a:rPr>
              <a:t>(801) 536-4372</a:t>
            </a:r>
            <a:endParaRPr lang="en-US" sz="2800" dirty="0">
              <a:solidFill>
                <a:schemeClr val="bg1"/>
              </a:solidFill>
            </a:endParaRPr>
          </a:p>
          <a:p>
            <a:r>
              <a:rPr lang="en-US" sz="2800" dirty="0">
                <a:solidFill>
                  <a:schemeClr val="bg1"/>
                </a:solidFill>
              </a:rPr>
              <a:t>Website: </a:t>
            </a:r>
            <a:r>
              <a:rPr lang="en-US" sz="2800" dirty="0" smtClean="0">
                <a:solidFill>
                  <a:schemeClr val="bg1"/>
                </a:solidFill>
              </a:rPr>
              <a:t>www.waterquality.utah.gov/greatsaltlake</a:t>
            </a:r>
            <a:endParaRPr lang="en-US" sz="2800" dirty="0">
              <a:solidFill>
                <a:schemeClr val="bg1"/>
              </a:solidFill>
            </a:endParaRPr>
          </a:p>
        </p:txBody>
      </p:sp>
      <p:sp>
        <p:nvSpPr>
          <p:cNvPr id="2169" name="Text Box 121"/>
          <p:cNvSpPr txBox="1">
            <a:spLocks noChangeArrowheads="1"/>
          </p:cNvSpPr>
          <p:nvPr/>
        </p:nvSpPr>
        <p:spPr bwMode="auto">
          <a:xfrm>
            <a:off x="766697" y="6879074"/>
            <a:ext cx="7313613" cy="7940635"/>
          </a:xfrm>
          <a:prstGeom prst="rect">
            <a:avLst/>
          </a:prstGeom>
          <a:noFill/>
          <a:ln w="19050">
            <a:solidFill>
              <a:schemeClr val="bg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spAutoFit/>
          </a:bodyPr>
          <a:lstStyle/>
          <a:p>
            <a:pPr algn="ctr"/>
            <a:r>
              <a:rPr lang="en-US" sz="6000" b="1" i="1" dirty="0" smtClean="0">
                <a:solidFill>
                  <a:schemeClr val="bg1"/>
                </a:solidFill>
                <a:latin typeface="Tw Cen MT" pitchFamily="34" charset="0"/>
              </a:rPr>
              <a:t>Great </a:t>
            </a:r>
            <a:r>
              <a:rPr lang="en-US" sz="6000" b="1" i="1" dirty="0">
                <a:solidFill>
                  <a:schemeClr val="bg1"/>
                </a:solidFill>
                <a:latin typeface="Tw Cen MT" pitchFamily="34" charset="0"/>
              </a:rPr>
              <a:t>Salt Lake </a:t>
            </a:r>
            <a:r>
              <a:rPr lang="en-US" sz="6000" b="1" i="1" dirty="0" smtClean="0">
                <a:solidFill>
                  <a:schemeClr val="bg1"/>
                </a:solidFill>
                <a:latin typeface="Tw Cen MT" pitchFamily="34" charset="0"/>
              </a:rPr>
              <a:t>continues to provide </a:t>
            </a:r>
            <a:r>
              <a:rPr lang="en-US" sz="6000" b="1" i="1" dirty="0">
                <a:solidFill>
                  <a:schemeClr val="bg1"/>
                </a:solidFill>
                <a:latin typeface="Tw Cen MT" pitchFamily="34" charset="0"/>
              </a:rPr>
              <a:t>its important recreational, ecological, and economic benefits for current and future generations.</a:t>
            </a:r>
            <a:endParaRPr lang="en-US" sz="6000" dirty="0">
              <a:solidFill>
                <a:schemeClr val="bg1"/>
              </a:solidFill>
              <a:latin typeface="Tw Cen MT" pitchFamily="34" charset="0"/>
            </a:endParaRPr>
          </a:p>
          <a:p>
            <a:endParaRPr lang="en-US" sz="6600" dirty="0">
              <a:solidFill>
                <a:schemeClr val="bg1"/>
              </a:solidFill>
              <a:latin typeface="Tw Cen MT"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96979100"/>
              </p:ext>
            </p:extLst>
          </p:nvPr>
        </p:nvGraphicFramePr>
        <p:xfrm>
          <a:off x="3199495" y="1227178"/>
          <a:ext cx="2743422" cy="3028870"/>
        </p:xfrm>
        <a:graphic>
          <a:graphicData uri="http://schemas.openxmlformats.org/presentationml/2006/ole">
            <mc:AlternateContent xmlns:mc="http://schemas.openxmlformats.org/markup-compatibility/2006">
              <mc:Choice xmlns:v="urn:schemas-microsoft-com:vml" Requires="v">
                <p:oleObj spid="_x0000_s2190" name="Document" r:id="rId3" imgW="1371711" imgH="1514435" progId="WP8Doc">
                  <p:embed/>
                </p:oleObj>
              </mc:Choice>
              <mc:Fallback>
                <p:oleObj name="Document" r:id="rId3" imgW="1371711" imgH="1514435" progId="WP8Doc">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495" y="1227178"/>
                        <a:ext cx="2743422" cy="302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7" name="Picture 12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7189" y="17145000"/>
            <a:ext cx="7512627" cy="50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130"/>
          <p:cNvSpPr txBox="1">
            <a:spLocks noChangeArrowheads="1"/>
          </p:cNvSpPr>
          <p:nvPr/>
        </p:nvSpPr>
        <p:spPr bwMode="auto">
          <a:xfrm>
            <a:off x="766696" y="22479000"/>
            <a:ext cx="7512627" cy="84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2400" dirty="0" smtClean="0">
                <a:solidFill>
                  <a:schemeClr val="bg1"/>
                </a:solidFill>
              </a:rPr>
              <a:t>Photo courtesy of Charles </a:t>
            </a:r>
            <a:r>
              <a:rPr lang="en-US" sz="2400" dirty="0" err="1" smtClean="0">
                <a:solidFill>
                  <a:schemeClr val="bg1"/>
                </a:solidFill>
              </a:rPr>
              <a:t>Uibel</a:t>
            </a:r>
            <a:r>
              <a:rPr lang="en-US" sz="2400" dirty="0" smtClean="0">
                <a:solidFill>
                  <a:schemeClr val="bg1"/>
                </a:solidFill>
              </a:rPr>
              <a:t> at greatsaltlakephotos.com</a:t>
            </a:r>
            <a:endParaRPr lang="en-US" sz="2400" dirty="0">
              <a:solidFill>
                <a:schemeClr val="bg1"/>
              </a:solidFill>
            </a:endParaRPr>
          </a:p>
        </p:txBody>
      </p:sp>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rcRect l="3419" t="2448" r="3632" b="1573"/>
          <a:stretch>
            <a:fillRect/>
          </a:stretch>
        </p:blipFill>
        <p:spPr>
          <a:xfrm>
            <a:off x="11277600" y="6304017"/>
            <a:ext cx="16582076" cy="20936520"/>
          </a:xfrm>
          <a:prstGeom prst="rect">
            <a:avLst/>
          </a:prstGeom>
        </p:spPr>
      </p:pic>
      <p:sp>
        <p:nvSpPr>
          <p:cNvPr id="3" name="TextBox 2"/>
          <p:cNvSpPr txBox="1"/>
          <p:nvPr/>
        </p:nvSpPr>
        <p:spPr>
          <a:xfrm>
            <a:off x="11277600" y="27332103"/>
            <a:ext cx="17907000" cy="5755422"/>
          </a:xfrm>
          <a:prstGeom prst="rect">
            <a:avLst/>
          </a:prstGeom>
          <a:noFill/>
        </p:spPr>
        <p:txBody>
          <a:bodyPr wrap="square" rtlCol="0">
            <a:spAutoFit/>
          </a:bodyPr>
          <a:lstStyle/>
          <a:p>
            <a:r>
              <a:rPr lang="en-US" sz="3600" dirty="0" smtClean="0">
                <a:solidFill>
                  <a:schemeClr val="bg1"/>
                </a:solidFill>
              </a:rPr>
              <a:t>Figure 1. Great </a:t>
            </a:r>
            <a:r>
              <a:rPr lang="en-US" sz="3600" dirty="0">
                <a:solidFill>
                  <a:schemeClr val="bg1"/>
                </a:solidFill>
              </a:rPr>
              <a:t>Salt Lake is a saline terminal lake located in Northern Utah. The primary sources of water to the lake are from precipitation and the Bear, Ogden, Weber, and Jordan Rivers. The lake spans across five county boundaries (Box Elder, Weber, Davis, Tooele, and Salt Lake). The Great Salt Lake meander line represents the boundary of sovereign lands managed by the Utah Division of Forestry, Fire, and State Lands. The historic (1847–1986) average elevation of the lake is 4,200 feet (United States Geological Survey, 2009). Utah Water Quality Act beneficial uses for Great Salt Lake (Classes 5A through 5E) extend to an elevation of 4,208 feet. Since this contour is not available spatially, the 4,209-foot contour is shown.</a:t>
            </a:r>
            <a:r>
              <a:rPr lang="en-US" sz="3600" b="1" dirty="0">
                <a:solidFill>
                  <a:schemeClr val="bg1"/>
                </a:solidFill>
              </a:rPr>
              <a:t> </a:t>
            </a:r>
            <a:endParaRPr lang="en-US" sz="3600" dirty="0">
              <a:solidFill>
                <a:schemeClr val="bg1"/>
              </a:solidFill>
            </a:endParaRPr>
          </a:p>
          <a:p>
            <a:endParaRPr lang="en-US" sz="4400" dirty="0"/>
          </a:p>
        </p:txBody>
      </p:sp>
      <p:sp>
        <p:nvSpPr>
          <p:cNvPr id="4" name="Rectangle 7"/>
          <p:cNvSpPr>
            <a:spLocks noChangeArrowheads="1"/>
          </p:cNvSpPr>
          <p:nvPr/>
        </p:nvSpPr>
        <p:spPr bwMode="auto">
          <a:xfrm>
            <a:off x="29184600" y="6304017"/>
            <a:ext cx="12649200" cy="17024069"/>
          </a:xfrm>
          <a:prstGeom prst="rect">
            <a:avLst/>
          </a:prstGeom>
          <a:solidFill>
            <a:srgbClr val="FFFFFF"/>
          </a:solidFill>
          <a:ln w="127000" cmpd="dbl">
            <a:solidFill>
              <a:srgbClr val="850C00"/>
            </a:solidFill>
            <a:miter lim="800000"/>
            <a:headEnd/>
            <a:tailEnd/>
          </a:ln>
          <a:effectLst/>
        </p:spPr>
        <p:txBody>
          <a:bodyPr vert="horz" wrap="square" lIns="155448" tIns="228600" rIns="155448" bIns="2286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6000" b="1" u="none" strike="noStrike" cap="none" normalizeH="0" baseline="0" dirty="0" smtClean="0">
                <a:ln>
                  <a:noFill/>
                </a:ln>
                <a:effectLst/>
                <a:latin typeface="Arial" pitchFamily="34" charset="0"/>
                <a:cs typeface="Arial" pitchFamily="34" charset="0"/>
              </a:rPr>
              <a:t>Great Salt Lake (GSL) Facts:</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4</a:t>
            </a:r>
            <a:r>
              <a:rPr kumimoji="0" lang="en-US" sz="4000" b="0" u="none" strike="noStrike" cap="none" normalizeH="0" baseline="30000" dirty="0" smtClean="0">
                <a:ln>
                  <a:noFill/>
                </a:ln>
                <a:effectLst/>
                <a:latin typeface="Arial" pitchFamily="34" charset="0"/>
                <a:cs typeface="Arial" pitchFamily="34" charset="0"/>
              </a:rPr>
              <a:t>th</a:t>
            </a:r>
            <a:r>
              <a:rPr kumimoji="0" lang="en-US" sz="4000" b="0" u="none" strike="noStrike" cap="none" normalizeH="0" baseline="0" dirty="0" smtClean="0">
                <a:ln>
                  <a:noFill/>
                </a:ln>
                <a:effectLst/>
                <a:latin typeface="Arial" pitchFamily="34" charset="0"/>
                <a:cs typeface="Arial" pitchFamily="34" charset="0"/>
              </a:rPr>
              <a:t> largest terminal lake (no outlet) in the world</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Remnant of Lake Bonneville—a prehistoric lake that was 10 times larger than the GSL</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Average 75 miles long, 35 miles wide, and 14 feet deep</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Primary sources of water are from precipitation and the Bear, Jordan, Ogden, and Weber Rivers</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Salinity (“saltiness”) varies throughout the lake and ranges from freshwater to 7 times saltier than the ocean</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Mostly fish free, the keystone species are brine shrimp and brine flies</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Causeways divide the lake into four distinct bays (Gunnison, Gilbert, Bear River, and Farmington) </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80% (360,000 acres) of Utah’s wetlands are adjacent to the lake</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7 to 12 million birds, 250 species, visit the lake every year </a:t>
            </a:r>
          </a:p>
          <a:p>
            <a:pPr marL="571500" marR="0" lvl="0" indent="-571500" algn="l" defTabSz="914400" rtl="0" eaLnBrk="1" fontAlgn="base" latinLnBrk="0" hangingPunct="1">
              <a:lnSpc>
                <a:spcPct val="100000"/>
              </a:lnSpc>
              <a:spcBef>
                <a:spcPct val="0"/>
              </a:spcBef>
              <a:spcAft>
                <a:spcPts val="1000"/>
              </a:spcAft>
              <a:buClrTx/>
              <a:buSzTx/>
              <a:buFont typeface="Arial" pitchFamily="34" charset="0"/>
              <a:buChar char="•"/>
              <a:tabLst/>
            </a:pPr>
            <a:r>
              <a:rPr kumimoji="0" lang="en-US" sz="4000" b="0" u="none" strike="noStrike" cap="none" normalizeH="0" baseline="0" dirty="0" smtClean="0">
                <a:ln>
                  <a:noFill/>
                </a:ln>
                <a:effectLst/>
                <a:latin typeface="Arial" pitchFamily="34" charset="0"/>
                <a:cs typeface="Arial" pitchFamily="34" charset="0"/>
              </a:rPr>
              <a:t>$1.3 billion in total economic output to the State of Utah is generated by GSL industry, aquaculture and recreation.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829</TotalTime>
  <Words>227</Words>
  <Application>Microsoft Office PowerPoint</Application>
  <PresentationFormat>Custom</PresentationFormat>
  <Paragraphs>23</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Document</vt:lpstr>
      <vt:lpstr>PowerPoint Presentation</vt:lpstr>
    </vt:vector>
  </TitlesOfParts>
  <Company>Genigraphics 800.790.4001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D</dc:title>
  <dc:creator>Genigraphics 800.790.4001</dc:creator>
  <dc:description>To order poster prints visit us at www.genigraphics.com</dc:description>
  <cp:lastModifiedBy>jgardberg</cp:lastModifiedBy>
  <cp:revision>32</cp:revision>
  <dcterms:created xsi:type="dcterms:W3CDTF">2008-05-03T03:01:56Z</dcterms:created>
  <dcterms:modified xsi:type="dcterms:W3CDTF">2012-06-07T17:44:29Z</dcterms:modified>
</cp:coreProperties>
</file>